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25"/>
  </p:notesMasterIdLst>
  <p:handoutMasterIdLst>
    <p:handoutMasterId r:id="rId26"/>
  </p:handoutMasterIdLst>
  <p:sldIdLst>
    <p:sldId id="751" r:id="rId6"/>
    <p:sldId id="1426" r:id="rId7"/>
    <p:sldId id="1430" r:id="rId8"/>
    <p:sldId id="1429" r:id="rId9"/>
    <p:sldId id="1439" r:id="rId10"/>
    <p:sldId id="1432" r:id="rId11"/>
    <p:sldId id="1423" r:id="rId12"/>
    <p:sldId id="1437" r:id="rId13"/>
    <p:sldId id="1433" r:id="rId14"/>
    <p:sldId id="1434" r:id="rId15"/>
    <p:sldId id="1424" r:id="rId16"/>
    <p:sldId id="1435" r:id="rId17"/>
    <p:sldId id="1425" r:id="rId18"/>
    <p:sldId id="1436" r:id="rId19"/>
    <p:sldId id="1438" r:id="rId20"/>
    <p:sldId id="1431" r:id="rId21"/>
    <p:sldId id="1427" r:id="rId22"/>
    <p:sldId id="1162" r:id="rId23"/>
    <p:sldId id="1428" r:id="rId24"/>
  </p:sldIdLst>
  <p:sldSz cx="9144000" cy="6858000" type="screen4x3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DCFC"/>
    <a:srgbClr val="CAF4FE"/>
    <a:srgbClr val="CCCCFF"/>
    <a:srgbClr val="99CCFF"/>
    <a:srgbClr val="3333FF"/>
    <a:srgbClr val="33CCFF"/>
    <a:srgbClr val="EAEAE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5" autoAdjust="0"/>
    <p:restoredTop sz="95726" autoAdjust="0"/>
  </p:normalViewPr>
  <p:slideViewPr>
    <p:cSldViewPr snapToGrid="0">
      <p:cViewPr>
        <p:scale>
          <a:sx n="66" d="100"/>
          <a:sy n="66" d="100"/>
        </p:scale>
        <p:origin x="-1506" y="-270"/>
      </p:cViewPr>
      <p:guideLst>
        <p:guide orient="horz" pos="4042"/>
        <p:guide orient="horz" pos="1911"/>
        <p:guide orient="horz" pos="482"/>
        <p:guide orient="horz" pos="3566"/>
        <p:guide orient="horz" pos="2772"/>
        <p:guide orient="horz" pos="3362"/>
        <p:guide orient="horz" pos="890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0C32A82-49F6-476D-B0D1-5C2802C940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553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BF9CE630-6127-4500-A015-4184CD2092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1324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fld id="{89D955DC-F2B1-45AA-865E-232E2611DDD1}" type="slidenum">
              <a:rPr lang="en-US" altLang="ja-JP" sz="1200" u="none" smtClean="0"/>
              <a:pPr eaLnBrk="1" hangingPunct="1"/>
              <a:t>1</a:t>
            </a:fld>
            <a:endParaRPr lang="en-US" altLang="ja-JP" sz="1200" u="none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smtClean="0"/>
          </a:p>
          <a:p>
            <a:pPr eaLnBrk="1" hangingPunct="1"/>
            <a:endParaRPr lang="en-GB" altLang="ja-JP" sz="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97DDB14-0180-42EB-918B-D4029C433D63}" type="slidenum">
              <a:rPr lang="en-US" altLang="ja-JP" sz="1200" u="none">
                <a:latin typeface="ArialMT" charset="-128"/>
                <a:ea typeface="ArialMT" charset="-128"/>
              </a:rPr>
              <a:pPr algn="r" eaLnBrk="1" hangingPunct="1"/>
              <a:t>19</a:t>
            </a:fld>
            <a:endParaRPr lang="en-US" altLang="ja-JP" sz="1200" u="none">
              <a:latin typeface="ArialMT" charset="-128"/>
              <a:ea typeface="ArialMT" charset="-128"/>
            </a:endParaRPr>
          </a:p>
        </p:txBody>
      </p:sp>
      <p:sp>
        <p:nvSpPr>
          <p:cNvPr id="1481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118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7" rIns="91274" bIns="45637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DF23-29AF-4707-B4FD-6349E3C0A55F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850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C60C-C922-4A68-9B0E-64F2929AEBC0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79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54645-8280-4152-AF68-B4A18AA43509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967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C8DD-033A-46F6-92FE-1EEBA28E5C30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214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CDDC-D520-47B6-8BAB-591CE664AB60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3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3148-AC35-451F-8948-2CD9A17F1C1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26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1AEB5-C43C-4312-9B5F-96856E0DFDF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65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831A-193B-48C4-8BC9-EC0F36E80CBE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758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D0E1-6009-4D71-9F6A-85C338997D35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13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1CE49-FBCA-4D53-A7D2-D2387F2F1A3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35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F0BD-9306-4EC4-8D2D-1A5ABA4B1C34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8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25B2-81FC-4357-B8DB-E7A7C0E0B053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7669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15D8-8D1B-4D9A-9B2C-3FB2AE623BA9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2307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7584B-C3FB-466D-A63C-4DDCEA6DDE3F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52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42B2F-F85B-4154-B638-FC65BD7180D3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166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CB37-4E1F-47C9-AE3F-CE7DCD4ACF7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0912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96C0-6DF8-4D05-85E9-8C8ED8257CCF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67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E196-B88E-489C-A787-6369DD71E322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202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68E4-5955-4603-AEF5-A12FB8764764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57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79DB-8DAE-4B13-AD53-62B44A16A294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5137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1C7A-85C5-4337-A9DF-D7DFCEA61E9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779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270A-B3D6-46E5-B082-6D6E4162D10E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23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4576-4700-48D8-9ED3-F7DC0386DA0F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0284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9449-D8C9-448B-ABDA-5DFB587EB332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27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FD80-374C-41B8-8D53-AD302F949645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0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80A7-F21A-42C8-916F-73DA36A3011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8212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8BED-37EE-4F30-82C2-CF8738AB3222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001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70D2-306B-4A92-A666-FFCAF1F93DEC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7493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3122-57E3-4A8A-BD93-7BDAE28D816C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099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BC9A-4E37-4627-BDA8-D666082DEA7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148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8319-6B93-4312-8395-B5C35856A7B4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059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2181-948F-4717-B8F9-CB784AB6743F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3295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5212-C6D3-45C7-91EF-F091E2D21BCE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660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69A7-210C-43D0-AAA0-B5B818A5813A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7432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EDF9-E3EA-40F7-9342-14574116673E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87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DD2B-13D4-4112-9C1D-1FD9A8F38095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4800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C52D-980C-4A3B-8198-621E39C985F9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569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E4F7-0384-4372-9AFF-98F237435C9B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905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7261-1A1F-4848-A443-34DDE873B0FA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204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D520-F3A4-4C97-BE9C-A06C1F86890C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173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4400-2780-4862-A1B5-6737513F24B3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278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E864-C155-4A07-BFF2-027A0BB9E7A9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0434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7329-6EC4-4E4E-8097-3834E5EE58FA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8551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F6C0-D691-4B46-B6C7-FF0FD5B4538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6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6847-C16E-4A9E-BFFC-EBB1DF42D0A6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5176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7177-BDC3-4ADD-93ED-026ECEB2B852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603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7095-47CE-4D62-9583-673710FCDBC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1880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E215-8871-43A6-95B3-E9AB045421A7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1296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F528-77F3-4FC5-90E2-C759C7D9EF14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9809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B1BB-79EE-492A-B5E9-CFED0FC6445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276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06A2-07FC-4407-8F83-47C101377349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703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995-45C4-4610-A36E-F1997F6CCDF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0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1372-F1B2-4CF0-86EB-3FA3B32301C6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17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CFF7-CC7C-492F-8074-193BBB7258C3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0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C931-89EC-4DC7-A8FE-89ADB6A3CF93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36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629E249-D66E-48C0-831F-EDF26CF900EA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6" descr="名称未設定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2A647B00-882C-438C-A13A-9A638CAE7354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2AFF2B16-29F6-4269-856F-72481B2AED6E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205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89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2089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B08AD2B4-2F92-446F-B2EC-BA0D851A669F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8ADC3DB7-2E93-426E-BA52-DDFE7E63AF6C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93900"/>
            <a:ext cx="9144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FF2E8AC-F383-4BE5-8FB2-6B002A4BBA2E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E69F1BCC-A0F4-44F1-AF71-33B3A8AC91CD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4106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10955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210956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B5C047E-5AA0-4CB8-9BDB-E85E3A1379A9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132BF2D-5565-4015-92F6-060262A6B2C1}" type="datetimeFigureOut">
              <a:rPr lang="ja-JP" altLang="en-US"/>
              <a:pPr>
                <a:defRPr/>
              </a:pPr>
              <a:t>2014/5/9</a:t>
            </a:fld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7802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879475" y="2201863"/>
            <a:ext cx="7375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0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KX-NS Step by Step Guide</a:t>
            </a:r>
            <a:r>
              <a:rPr lang="en-US" altLang="ja-JP" sz="36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/>
            </a:r>
            <a:br>
              <a:rPr lang="en-US" altLang="ja-JP" sz="36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</a:br>
            <a:r>
              <a:rPr lang="en-US" altLang="ja-JP" sz="36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Software Update</a:t>
            </a:r>
            <a:endParaRPr lang="en-US" altLang="ja-JP" sz="3200" b="1" u="none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6169" name="Text Box 11"/>
          <p:cNvSpPr txBox="1">
            <a:spLocks noChangeArrowheads="1"/>
          </p:cNvSpPr>
          <p:nvPr/>
        </p:nvSpPr>
        <p:spPr bwMode="auto">
          <a:xfrm>
            <a:off x="0" y="36941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latin typeface="Arial" pitchFamily="34" charset="0"/>
                <a:sym typeface="ＭＳ Ｐゴシック" pitchFamily="50" charset="-128"/>
              </a:rPr>
              <a:t>May 9, </a:t>
            </a:r>
            <a:r>
              <a:rPr lang="en-US" altLang="ja-JP" sz="2800" b="1" u="none" dirty="0">
                <a:latin typeface="Arial" pitchFamily="34" charset="0"/>
                <a:sym typeface="ＭＳ Ｐゴシック" pitchFamily="50" charset="-128"/>
              </a:rPr>
              <a:t>2014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9913" y="6367463"/>
            <a:ext cx="598646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Specifications are subject to change without notice.</a:t>
            </a:r>
            <a:endParaRPr lang="ja-JP" altLang="en-US" sz="1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357438" y="4546600"/>
            <a:ext cx="44577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Chapter 3</a:t>
            </a:r>
            <a:b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Software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5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889000"/>
            <a:ext cx="21145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355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98525"/>
            <a:ext cx="59912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328613" y="5799138"/>
            <a:ext cx="8362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Software can be activated immediately or at desired time.</a:t>
            </a:r>
            <a:br>
              <a:rPr lang="en-US" altLang="ja-JP" sz="2000"/>
            </a:br>
            <a:r>
              <a:rPr lang="en-US" altLang="ja-JP" sz="2000"/>
              <a:t>Result of update can be e-mailed. </a:t>
            </a:r>
          </a:p>
        </p:txBody>
      </p:sp>
      <p:sp>
        <p:nvSpPr>
          <p:cNvPr id="1473541" name="Oval 5"/>
          <p:cNvSpPr>
            <a:spLocks noChangeArrowheads="1"/>
          </p:cNvSpPr>
          <p:nvPr/>
        </p:nvSpPr>
        <p:spPr bwMode="auto">
          <a:xfrm>
            <a:off x="6440488" y="1371600"/>
            <a:ext cx="1784350" cy="4159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3545" name="Oval 9"/>
          <p:cNvSpPr>
            <a:spLocks noChangeArrowheads="1"/>
          </p:cNvSpPr>
          <p:nvPr/>
        </p:nvSpPr>
        <p:spPr bwMode="auto">
          <a:xfrm>
            <a:off x="2533650" y="1701800"/>
            <a:ext cx="2016125" cy="2952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3552" name="Oval 16"/>
          <p:cNvSpPr>
            <a:spLocks noChangeArrowheads="1"/>
          </p:cNvSpPr>
          <p:nvPr/>
        </p:nvSpPr>
        <p:spPr bwMode="auto">
          <a:xfrm>
            <a:off x="6881813" y="3729038"/>
            <a:ext cx="1784350" cy="4159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3553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31. Select Immediate or Timed.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0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95775"/>
            <a:ext cx="834548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4018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32. Select Target.</a:t>
            </a:r>
          </a:p>
        </p:txBody>
      </p:sp>
      <p:sp>
        <p:nvSpPr>
          <p:cNvPr id="1494020" name="Oval 4"/>
          <p:cNvSpPr>
            <a:spLocks noChangeArrowheads="1"/>
          </p:cNvSpPr>
          <p:nvPr/>
        </p:nvSpPr>
        <p:spPr bwMode="auto">
          <a:xfrm>
            <a:off x="495300" y="5102225"/>
            <a:ext cx="798513" cy="6508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9403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052513"/>
            <a:ext cx="31718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404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19313"/>
            <a:ext cx="8345488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4044" name="Oval 28"/>
          <p:cNvSpPr>
            <a:spLocks noChangeArrowheads="1"/>
          </p:cNvSpPr>
          <p:nvPr/>
        </p:nvSpPr>
        <p:spPr bwMode="auto">
          <a:xfrm>
            <a:off x="5586413" y="2349500"/>
            <a:ext cx="2263775" cy="16097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4045" name="Oval 29"/>
          <p:cNvSpPr>
            <a:spLocks noChangeArrowheads="1"/>
          </p:cNvSpPr>
          <p:nvPr/>
        </p:nvSpPr>
        <p:spPr bwMode="auto">
          <a:xfrm>
            <a:off x="6491288" y="4341813"/>
            <a:ext cx="2263775" cy="16097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4046" name="Rectangle 30"/>
          <p:cNvSpPr>
            <a:spLocks noChangeArrowheads="1"/>
          </p:cNvSpPr>
          <p:nvPr/>
        </p:nvSpPr>
        <p:spPr bwMode="auto">
          <a:xfrm>
            <a:off x="5770563" y="1893888"/>
            <a:ext cx="2179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New Version</a:t>
            </a:r>
          </a:p>
        </p:txBody>
      </p:sp>
      <p:sp>
        <p:nvSpPr>
          <p:cNvPr id="1494047" name="Rectangle 31"/>
          <p:cNvSpPr>
            <a:spLocks noChangeArrowheads="1"/>
          </p:cNvSpPr>
          <p:nvPr/>
        </p:nvSpPr>
        <p:spPr bwMode="auto">
          <a:xfrm>
            <a:off x="6356350" y="6064250"/>
            <a:ext cx="217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Current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7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33. Start Activation of Software Update.</a:t>
            </a:r>
          </a:p>
        </p:txBody>
      </p:sp>
      <p:sp>
        <p:nvSpPr>
          <p:cNvPr id="1475588" name="Rectangle 4"/>
          <p:cNvSpPr>
            <a:spLocks noChangeArrowheads="1"/>
          </p:cNvSpPr>
          <p:nvPr/>
        </p:nvSpPr>
        <p:spPr bwMode="auto">
          <a:xfrm>
            <a:off x="349250" y="806450"/>
            <a:ext cx="8507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1. Click [Apply] (Do NOT forget [Apply].)</a:t>
            </a:r>
            <a:br>
              <a:rPr lang="en-US" altLang="ja-JP" sz="2000"/>
            </a:br>
            <a:r>
              <a:rPr lang="en-US" altLang="ja-JP" sz="2000"/>
              <a:t>2. Click [Execute].</a:t>
            </a:r>
          </a:p>
        </p:txBody>
      </p:sp>
      <p:pic>
        <p:nvPicPr>
          <p:cNvPr id="147560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697038"/>
            <a:ext cx="44862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610" name="Oval 26"/>
          <p:cNvSpPr>
            <a:spLocks noChangeArrowheads="1"/>
          </p:cNvSpPr>
          <p:nvPr/>
        </p:nvSpPr>
        <p:spPr bwMode="auto">
          <a:xfrm>
            <a:off x="2643188" y="5226050"/>
            <a:ext cx="1204912" cy="27305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5611" name="Oval 27"/>
          <p:cNvSpPr>
            <a:spLocks noChangeArrowheads="1"/>
          </p:cNvSpPr>
          <p:nvPr/>
        </p:nvSpPr>
        <p:spPr bwMode="auto">
          <a:xfrm>
            <a:off x="3824288" y="4679950"/>
            <a:ext cx="1204912" cy="27305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34. Wait for 20 minutes.</a:t>
            </a:r>
          </a:p>
        </p:txBody>
      </p:sp>
      <p:sp>
        <p:nvSpPr>
          <p:cNvPr id="1496067" name="Rectangle 3"/>
          <p:cNvSpPr>
            <a:spLocks noChangeArrowheads="1"/>
          </p:cNvSpPr>
          <p:nvPr/>
        </p:nvSpPr>
        <p:spPr bwMode="auto">
          <a:xfrm>
            <a:off x="349250" y="806450"/>
            <a:ext cx="8507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If target is PBX main software, web-MC is automatically logged out and </a:t>
            </a:r>
            <a:r>
              <a:rPr lang="en-US" altLang="ja-JP" sz="2000">
                <a:solidFill>
                  <a:srgbClr val="3333FF"/>
                </a:solidFill>
              </a:rPr>
              <a:t>wait for 20 minutes</a:t>
            </a:r>
            <a:r>
              <a:rPr lang="en-US" altLang="ja-JP" sz="2000"/>
              <a:t>.</a:t>
            </a: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6991350" y="2012950"/>
            <a:ext cx="1450975" cy="31400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LED</a:t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/>
            </a:r>
            <a:br>
              <a:rPr lang="en-US" altLang="ja-JP" sz="2000"/>
            </a:br>
            <a:endParaRPr lang="ja-JP" altLang="en-US" sz="2000" b="1"/>
          </a:p>
        </p:txBody>
      </p:sp>
      <p:pic>
        <p:nvPicPr>
          <p:cNvPr id="1496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476500"/>
            <a:ext cx="101917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6070" name="Oval 6"/>
          <p:cNvSpPr>
            <a:spLocks noChangeArrowheads="1"/>
          </p:cNvSpPr>
          <p:nvPr/>
        </p:nvSpPr>
        <p:spPr bwMode="auto">
          <a:xfrm>
            <a:off x="7354888" y="2967038"/>
            <a:ext cx="114300" cy="13335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496071" name="Line 7"/>
          <p:cNvSpPr>
            <a:spLocks noChangeShapeType="1"/>
          </p:cNvSpPr>
          <p:nvPr/>
        </p:nvSpPr>
        <p:spPr bwMode="auto">
          <a:xfrm>
            <a:off x="7218363" y="2828925"/>
            <a:ext cx="60325" cy="85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96072" name="Line 8"/>
          <p:cNvSpPr>
            <a:spLocks noChangeShapeType="1"/>
          </p:cNvSpPr>
          <p:nvPr/>
        </p:nvSpPr>
        <p:spPr bwMode="auto">
          <a:xfrm>
            <a:off x="7397750" y="2751138"/>
            <a:ext cx="3175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 flipH="1">
            <a:off x="7540625" y="2836863"/>
            <a:ext cx="60325" cy="85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96074" name="Line 10"/>
          <p:cNvSpPr>
            <a:spLocks noChangeShapeType="1"/>
          </p:cNvSpPr>
          <p:nvPr/>
        </p:nvSpPr>
        <p:spPr bwMode="auto">
          <a:xfrm>
            <a:off x="7542213" y="3479800"/>
            <a:ext cx="0" cy="3952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96075" name="Rectangle 11"/>
          <p:cNvSpPr>
            <a:spLocks noChangeArrowheads="1"/>
          </p:cNvSpPr>
          <p:nvPr/>
        </p:nvSpPr>
        <p:spPr bwMode="auto">
          <a:xfrm>
            <a:off x="7543800" y="3497263"/>
            <a:ext cx="736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20 min</a:t>
            </a:r>
            <a:endParaRPr lang="ja-JP" altLang="en-US" sz="1200" b="1"/>
          </a:p>
        </p:txBody>
      </p:sp>
      <p:pic>
        <p:nvPicPr>
          <p:cNvPr id="14960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627313"/>
            <a:ext cx="976312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60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154488"/>
            <a:ext cx="101917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6078" name="Oval 14"/>
          <p:cNvSpPr>
            <a:spLocks noChangeArrowheads="1"/>
          </p:cNvSpPr>
          <p:nvPr/>
        </p:nvSpPr>
        <p:spPr bwMode="auto">
          <a:xfrm>
            <a:off x="7331075" y="4645025"/>
            <a:ext cx="114300" cy="13335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49607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305300"/>
            <a:ext cx="9763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6080" name="Rectangle 16"/>
          <p:cNvSpPr>
            <a:spLocks noChangeArrowheads="1"/>
          </p:cNvSpPr>
          <p:nvPr/>
        </p:nvSpPr>
        <p:spPr bwMode="auto">
          <a:xfrm>
            <a:off x="7138988" y="3168650"/>
            <a:ext cx="104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Slow Flash</a:t>
            </a:r>
            <a:endParaRPr lang="ja-JP" altLang="en-US" sz="1200" b="1"/>
          </a:p>
        </p:txBody>
      </p:sp>
      <p:sp>
        <p:nvSpPr>
          <p:cNvPr id="1496081" name="Rectangle 17"/>
          <p:cNvSpPr>
            <a:spLocks noChangeArrowheads="1"/>
          </p:cNvSpPr>
          <p:nvPr/>
        </p:nvSpPr>
        <p:spPr bwMode="auto">
          <a:xfrm>
            <a:off x="7115175" y="3843338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On</a:t>
            </a:r>
            <a:endParaRPr lang="ja-JP" altLang="en-US" sz="1200" b="1"/>
          </a:p>
        </p:txBody>
      </p:sp>
      <p:pic>
        <p:nvPicPr>
          <p:cNvPr id="149608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84350"/>
            <a:ext cx="58308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35. Log-in and Confirm Version.</a:t>
            </a:r>
          </a:p>
        </p:txBody>
      </p:sp>
      <p:pic>
        <p:nvPicPr>
          <p:cNvPr id="150632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944563"/>
            <a:ext cx="2762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632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651125"/>
            <a:ext cx="8437563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6325" name="Oval 21"/>
          <p:cNvSpPr>
            <a:spLocks noChangeArrowheads="1"/>
          </p:cNvSpPr>
          <p:nvPr/>
        </p:nvSpPr>
        <p:spPr bwMode="auto">
          <a:xfrm>
            <a:off x="6464300" y="5695950"/>
            <a:ext cx="2263775" cy="6635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6326" name="Oval 22"/>
          <p:cNvSpPr>
            <a:spLocks noChangeArrowheads="1"/>
          </p:cNvSpPr>
          <p:nvPr/>
        </p:nvSpPr>
        <p:spPr bwMode="auto">
          <a:xfrm>
            <a:off x="5556250" y="3422650"/>
            <a:ext cx="2263775" cy="6651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Chapter 4</a:t>
            </a:r>
            <a:b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9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41. Automatic software download to PBX</a:t>
            </a:r>
          </a:p>
        </p:txBody>
      </p:sp>
      <p:sp>
        <p:nvSpPr>
          <p:cNvPr id="1478660" name="Rectangle 4"/>
          <p:cNvSpPr>
            <a:spLocks noChangeArrowheads="1"/>
          </p:cNvSpPr>
          <p:nvPr/>
        </p:nvSpPr>
        <p:spPr bwMode="auto">
          <a:xfrm>
            <a:off x="339725" y="793750"/>
            <a:ext cx="8497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Software can be downloaded from pre-programmed ftp automatically.</a:t>
            </a:r>
            <a:br>
              <a:rPr lang="en-US" altLang="ja-JP" sz="2000"/>
            </a:br>
            <a:r>
              <a:rPr lang="en-US" altLang="ja-JP" sz="2000"/>
              <a:t>(Ftp server has to be prepared.)</a:t>
            </a:r>
          </a:p>
        </p:txBody>
      </p:sp>
      <p:pic>
        <p:nvPicPr>
          <p:cNvPr id="1478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63"/>
            <a:ext cx="8328025" cy="4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3"/>
          <p:cNvSpPr>
            <a:spLocks noChangeArrowheads="1"/>
          </p:cNvSpPr>
          <p:nvPr/>
        </p:nvSpPr>
        <p:spPr bwMode="auto">
          <a:xfrm>
            <a:off x="190500" y="73025"/>
            <a:ext cx="8791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14808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5320"/>
              </p:ext>
            </p:extLst>
          </p:nvPr>
        </p:nvGraphicFramePr>
        <p:xfrm>
          <a:off x="409575" y="944563"/>
          <a:ext cx="8289925" cy="2346960"/>
        </p:xfrm>
        <a:graphic>
          <a:graphicData uri="http://schemas.openxmlformats.org/drawingml/2006/table">
            <a:tbl>
              <a:tblPr/>
              <a:tblGrid>
                <a:gridCol w="1038225"/>
                <a:gridCol w="1628775"/>
                <a:gridCol w="5622925"/>
              </a:tblGrid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Sep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First 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Dec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11/12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This page was added for software version confirmation.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Picture was added about waiting for 20 min.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Feb 22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Software for expansion cabinet was added as example.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May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12 (Page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SD card size also can be confirmed.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Chapter 1</a:t>
            </a:r>
            <a:b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Version Confirmation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3" name="Rectangle 3"/>
          <p:cNvSpPr>
            <a:spLocks noChangeArrowheads="1"/>
          </p:cNvSpPr>
          <p:nvPr/>
        </p:nvSpPr>
        <p:spPr bwMode="auto">
          <a:xfrm>
            <a:off x="339725" y="793750"/>
            <a:ext cx="849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&lt; KX-NS1000 &gt;</a:t>
            </a:r>
          </a:p>
        </p:txBody>
      </p:sp>
      <p:pic>
        <p:nvPicPr>
          <p:cNvPr id="1484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71588"/>
            <a:ext cx="8540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08" name="Oval 8"/>
          <p:cNvSpPr>
            <a:spLocks noChangeArrowheads="1"/>
          </p:cNvSpPr>
          <p:nvPr/>
        </p:nvSpPr>
        <p:spPr bwMode="auto">
          <a:xfrm>
            <a:off x="6167438" y="3279775"/>
            <a:ext cx="930275" cy="6651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84809" name="Oval 9"/>
          <p:cNvSpPr>
            <a:spLocks noChangeArrowheads="1"/>
          </p:cNvSpPr>
          <p:nvPr/>
        </p:nvSpPr>
        <p:spPr bwMode="auto">
          <a:xfrm>
            <a:off x="7202488" y="1176338"/>
            <a:ext cx="447675" cy="5159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84810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11. Confirm current Software Version.</a:t>
            </a:r>
          </a:p>
        </p:txBody>
      </p:sp>
      <p:sp>
        <p:nvSpPr>
          <p:cNvPr id="1484811" name="Oval 11"/>
          <p:cNvSpPr>
            <a:spLocks noChangeArrowheads="1"/>
          </p:cNvSpPr>
          <p:nvPr/>
        </p:nvSpPr>
        <p:spPr bwMode="auto">
          <a:xfrm>
            <a:off x="8499475" y="2054225"/>
            <a:ext cx="447675" cy="3984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77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843213"/>
            <a:ext cx="62880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277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30313"/>
            <a:ext cx="53625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12. Confirm current Software Version.</a:t>
            </a:r>
          </a:p>
        </p:txBody>
      </p:sp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339725" y="793750"/>
            <a:ext cx="849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&lt; Other KX-NS PBX &gt;</a:t>
            </a:r>
          </a:p>
        </p:txBody>
      </p:sp>
      <p:sp>
        <p:nvSpPr>
          <p:cNvPr id="1482764" name="Oval 12"/>
          <p:cNvSpPr>
            <a:spLocks noChangeArrowheads="1"/>
          </p:cNvSpPr>
          <p:nvPr/>
        </p:nvSpPr>
        <p:spPr bwMode="auto">
          <a:xfrm>
            <a:off x="3930650" y="4437063"/>
            <a:ext cx="4781550" cy="339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8277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44700"/>
            <a:ext cx="2095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2766" name="Oval 14"/>
          <p:cNvSpPr>
            <a:spLocks noChangeArrowheads="1"/>
          </p:cNvSpPr>
          <p:nvPr/>
        </p:nvSpPr>
        <p:spPr bwMode="auto">
          <a:xfrm>
            <a:off x="2592388" y="1647825"/>
            <a:ext cx="2022475" cy="3095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82773" name="Oval 21"/>
          <p:cNvSpPr>
            <a:spLocks noChangeArrowheads="1"/>
          </p:cNvSpPr>
          <p:nvPr/>
        </p:nvSpPr>
        <p:spPr bwMode="auto">
          <a:xfrm>
            <a:off x="2655888" y="2393950"/>
            <a:ext cx="2022475" cy="3095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083050" y="5736069"/>
            <a:ext cx="4781550" cy="3397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69911" y="5347130"/>
            <a:ext cx="547687" cy="169863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4905" y="5535594"/>
            <a:ext cx="2177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/>
              <a:t>SD card size is also can be confirmed.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30313"/>
            <a:ext cx="53625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8356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13. Confirm current Card Software Version.</a:t>
            </a:r>
          </a:p>
        </p:txBody>
      </p:sp>
      <p:sp>
        <p:nvSpPr>
          <p:cNvPr id="1508357" name="Rectangle 5"/>
          <p:cNvSpPr>
            <a:spLocks noChangeArrowheads="1"/>
          </p:cNvSpPr>
          <p:nvPr/>
        </p:nvSpPr>
        <p:spPr bwMode="auto">
          <a:xfrm>
            <a:off x="339725" y="793750"/>
            <a:ext cx="849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 dirty="0"/>
              <a:t>&lt; Other KX-NS PBX &gt;</a:t>
            </a:r>
          </a:p>
        </p:txBody>
      </p:sp>
      <p:pic>
        <p:nvPicPr>
          <p:cNvPr id="15083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44700"/>
            <a:ext cx="2095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8360" name="Oval 8"/>
          <p:cNvSpPr>
            <a:spLocks noChangeArrowheads="1"/>
          </p:cNvSpPr>
          <p:nvPr/>
        </p:nvSpPr>
        <p:spPr bwMode="auto">
          <a:xfrm>
            <a:off x="2592388" y="1647825"/>
            <a:ext cx="2022475" cy="3095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8361" name="Oval 9"/>
          <p:cNvSpPr>
            <a:spLocks noChangeArrowheads="1"/>
          </p:cNvSpPr>
          <p:nvPr/>
        </p:nvSpPr>
        <p:spPr bwMode="auto">
          <a:xfrm>
            <a:off x="2655888" y="2622550"/>
            <a:ext cx="2022475" cy="3095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083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67088"/>
            <a:ext cx="7888287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836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816600"/>
            <a:ext cx="783748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8358" name="Oval 6"/>
          <p:cNvSpPr>
            <a:spLocks noChangeArrowheads="1"/>
          </p:cNvSpPr>
          <p:nvPr/>
        </p:nvSpPr>
        <p:spPr bwMode="auto">
          <a:xfrm>
            <a:off x="3713163" y="5335588"/>
            <a:ext cx="4781550" cy="339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8365" name="Oval 13"/>
          <p:cNvSpPr>
            <a:spLocks noChangeArrowheads="1"/>
          </p:cNvSpPr>
          <p:nvPr/>
        </p:nvSpPr>
        <p:spPr bwMode="auto">
          <a:xfrm>
            <a:off x="3616325" y="6081713"/>
            <a:ext cx="4781550" cy="339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Chapter 2</a:t>
            </a:r>
            <a:b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ja-JP" sz="4000" b="1" u="none">
                <a:solidFill>
                  <a:schemeClr val="bg1"/>
                </a:solidFill>
                <a:latin typeface="Arial" pitchFamily="34" charset="0"/>
              </a:rPr>
              <a:t>Software Copy to PBX</a:t>
            </a:r>
          </a:p>
        </p:txBody>
      </p:sp>
      <p:sp>
        <p:nvSpPr>
          <p:cNvPr id="1489923" name="Rectangle 3"/>
          <p:cNvSpPr>
            <a:spLocks noChangeArrowheads="1"/>
          </p:cNvSpPr>
          <p:nvPr/>
        </p:nvSpPr>
        <p:spPr bwMode="auto">
          <a:xfrm>
            <a:off x="641350" y="4772025"/>
            <a:ext cx="795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/>
              <a:t>This step is same as software file copy to SD card of KX-TDA.</a:t>
            </a:r>
            <a:br>
              <a:rPr lang="en-US" altLang="ja-JP" sz="2000"/>
            </a:br>
            <a:r>
              <a:rPr lang="en-US" altLang="ja-JP" sz="2000"/>
              <a:t>- Software for KX-NT/UT, IP-CS and PBX hardware can be copied.</a:t>
            </a:r>
            <a:br>
              <a:rPr lang="en-US" altLang="ja-JP" sz="2000"/>
            </a:br>
            <a:r>
              <a:rPr lang="en-US" altLang="ja-JP" sz="2000"/>
              <a:t>- Software has to be downloaded to PC before this step.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5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81075"/>
            <a:ext cx="6153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1492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21. Select Software file in PC.</a:t>
            </a:r>
          </a:p>
        </p:txBody>
      </p:sp>
      <p:sp>
        <p:nvSpPr>
          <p:cNvPr id="1471501" name="Oval 13"/>
          <p:cNvSpPr>
            <a:spLocks noChangeArrowheads="1"/>
          </p:cNvSpPr>
          <p:nvPr/>
        </p:nvSpPr>
        <p:spPr bwMode="auto">
          <a:xfrm>
            <a:off x="5570538" y="2601913"/>
            <a:ext cx="1349375" cy="3095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71540" name="Group 52"/>
          <p:cNvGraphicFramePr>
            <a:graphicFrameLocks noGrp="1"/>
          </p:cNvGraphicFramePr>
          <p:nvPr/>
        </p:nvGraphicFramePr>
        <p:xfrm>
          <a:off x="698500" y="4435475"/>
          <a:ext cx="8039100" cy="1828800"/>
        </p:xfrm>
        <a:graphic>
          <a:graphicData uri="http://schemas.openxmlformats.org/drawingml/2006/table">
            <a:tbl>
              <a:tblPr/>
              <a:tblGrid>
                <a:gridCol w="1282700"/>
                <a:gridCol w="6756400"/>
              </a:tblGrid>
              <a:tr h="180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USB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Download from USB memory connected with USB port of KX-NS PBX.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Download from FTP server directly.</a:t>
                      </a:r>
                      <a:b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It is not required to download to PC before this step, in this case.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Download from NAS directly.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Master 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When log-in to slave unit, software can be downloaded from KX-NS1000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/>
                      </a:r>
                      <a:b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master unit.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1541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328988"/>
            <a:ext cx="31718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3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22. Click [OK].</a:t>
            </a:r>
          </a:p>
        </p:txBody>
      </p:sp>
      <p:pic>
        <p:nvPicPr>
          <p:cNvPr id="150018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324100"/>
            <a:ext cx="46005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7" name="Rectangle 3"/>
          <p:cNvSpPr>
            <a:spLocks noChangeArrowheads="1"/>
          </p:cNvSpPr>
          <p:nvPr/>
        </p:nvSpPr>
        <p:spPr bwMode="auto">
          <a:xfrm>
            <a:off x="0" y="7302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23. Click [OK].</a:t>
            </a:r>
          </a:p>
        </p:txBody>
      </p:sp>
      <p:pic>
        <p:nvPicPr>
          <p:cNvPr id="14909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924050"/>
            <a:ext cx="71326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84155</TotalTime>
  <Words>311</Words>
  <Application>Microsoft Office PowerPoint</Application>
  <PresentationFormat>画面に合わせる (4:3)</PresentationFormat>
  <Paragraphs>64</Paragraphs>
  <Slides>19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Times New Roman</vt:lpstr>
      <vt:lpstr>Arial Unicode MS</vt:lpstr>
      <vt:lpstr>ArialMT</vt:lpstr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野中 亮太&lt;nonaka.ryota@jp.panasonic.com&gt;</cp:lastModifiedBy>
  <cp:revision>4453</cp:revision>
  <dcterms:created xsi:type="dcterms:W3CDTF">2005-08-18T01:22:58Z</dcterms:created>
  <dcterms:modified xsi:type="dcterms:W3CDTF">2014-05-09T07:16:19Z</dcterms:modified>
</cp:coreProperties>
</file>